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media/image4.png" ContentType="image/png"/>
  <Override PartName="/ppt/media/image2.png" ContentType="image/png"/>
  <Override PartName="/ppt/media/image8.png" ContentType="image/png"/>
  <Override PartName="/ppt/media/image6.png" ContentType="image/png"/>
  <Override PartName="/ppt/media/image19.png" ContentType="image/png"/>
  <Override PartName="/ppt/media/image18.png" ContentType="image/png"/>
  <Override PartName="/ppt/media/image1.jpeg" ContentType="image/jpeg"/>
  <Override PartName="/ppt/media/image5.jpeg" ContentType="image/jpeg"/>
  <Override PartName="/ppt/media/image3.jpeg" ContentType="image/jpeg"/>
  <Override PartName="/ppt/media/image11.png" ContentType="image/png"/>
  <Override PartName="/ppt/media/image7.jpeg" ContentType="image/jpeg"/>
  <Override PartName="/ppt/media/image9.jpeg" ContentType="image/jpeg"/>
  <Override PartName="/ppt/media/image13.png" ContentType="image/png"/>
  <Override PartName="/ppt/media/image15.png" ContentType="image/png"/>
  <Override PartName="/ppt/media/image16.jpeg" ContentType="image/jpeg"/>
  <Override PartName="/ppt/media/image14.jpeg" ContentType="image/jpeg"/>
  <Override PartName="/ppt/media/image12.jpeg" ContentType="image/jpeg"/>
  <Override PartName="/ppt/media/image17.jpeg" ContentType="image/jpeg"/>
  <Override PartName="/ppt/media/image10.jpeg" ContentType="image/jpeg"/>
  <Override PartName="/ppt/presProps.xml" ContentType="application/vnd.openxmlformats-officedocument.presentationml.presPro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1E99E29-F9AC-4830-8D88-F8C38888D5A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964320"/>
            <a:ext cx="109724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D3E4BB5-D642-4B32-A40D-C9A4E54CA8A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4D56CF9-7C33-45C7-837B-A1292D3695B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020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020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96432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96432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964320"/>
            <a:ext cx="35330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7B4BC21-9F9F-464D-A715-B5886375706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7BB032C-7FB4-4244-A7A2-B884E1A6733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8F63535-881E-4DF9-BE7A-79C04A1E4D4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D61E0B4-0153-4182-9048-18BE6BA8F4F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4D6AB14-6D5D-4547-9EE3-B0E6BFB21A5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4680"/>
            <a:ext cx="109724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778DB7A-0A0A-4484-A5FF-98EB50F0858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AB22A6A-D2DB-460E-AC5F-2BF054DB149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96432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612C41C-3149-4430-A562-A44959A6839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0200"/>
            <a:ext cx="535428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964320"/>
            <a:ext cx="109724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8329269-1975-4C0D-8041-371C29B7497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4680"/>
            <a:ext cx="109724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109724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609480" y="6356520"/>
            <a:ext cx="2844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rgbClr val="8b8b8b"/>
                </a:solidFill>
                <a:latin typeface="Calibri"/>
              </a:rPr>
              <a:t>&lt;дата/время&gt;</a:t>
            </a:r>
            <a:endParaRPr b="0" lang="ru-RU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165560" y="6356520"/>
            <a:ext cx="38602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ru-RU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BDC04D9-3D81-4F0D-88ED-F54C9BBA5E3D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png"/><Relationship Id="rId3" Type="http://schemas.openxmlformats.org/officeDocument/2006/relationships/image" Target="../media/image9.jpe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image" Target="../media/image13.png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image" Target="../media/image15.png"/><Relationship Id="rId3" Type="http://schemas.openxmlformats.org/officeDocument/2006/relationships/image" Target="../media/image16.jpeg"/><Relationship Id="rId4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11" descr="Фон для презентации моя родина - фото и картинки abrakadabra.fun"/>
          <p:cNvPicPr/>
          <p:nvPr/>
        </p:nvPicPr>
        <p:blipFill>
          <a:blip r:embed="rId1"/>
          <a:srcRect l="34107" t="34570" r="0" b="0"/>
          <a:stretch/>
        </p:blipFill>
        <p:spPr>
          <a:xfrm flipH="1" rot="10800000">
            <a:off x="0" y="0"/>
            <a:ext cx="12293280" cy="6857640"/>
          </a:xfrm>
          <a:prstGeom prst="rect">
            <a:avLst/>
          </a:prstGeom>
          <a:ln w="0">
            <a:noFill/>
          </a:ln>
        </p:spPr>
      </p:pic>
      <p:sp>
        <p:nvSpPr>
          <p:cNvPr id="42" name="Прямоугольник 6"/>
          <p:cNvSpPr/>
          <p:nvPr/>
        </p:nvSpPr>
        <p:spPr>
          <a:xfrm>
            <a:off x="355680" y="193680"/>
            <a:ext cx="10343880" cy="119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43" name="TextBox 9"/>
          <p:cNvSpPr/>
          <p:nvPr/>
        </p:nvSpPr>
        <p:spPr>
          <a:xfrm>
            <a:off x="1963440" y="2972880"/>
            <a:ext cx="7719120" cy="199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80000"/>
              </a:lnSpc>
              <a:buNone/>
            </a:pPr>
            <a:r>
              <a:rPr b="1" lang="ru-RU" sz="3600" spc="-1" strike="noStrike">
                <a:solidFill>
                  <a:srgbClr val="ffffff"/>
                </a:solidFill>
                <a:latin typeface="Times New Roman"/>
                <a:ea typeface="Tahoma"/>
              </a:rPr>
              <a:t> </a:t>
            </a:r>
            <a:r>
              <a:rPr b="1" lang="ru-RU" sz="3200" spc="-1" strike="noStrike">
                <a:solidFill>
                  <a:srgbClr val="558ed5"/>
                </a:solidFill>
                <a:latin typeface="Times New Roman"/>
                <a:ea typeface="Tahoma"/>
              </a:rPr>
              <a:t>Ярмарка методических идей </a:t>
            </a:r>
            <a:endParaRPr b="0" lang="ru-RU" sz="3200" spc="-1" strike="noStrike">
              <a:latin typeface="Arial"/>
            </a:endParaRPr>
          </a:p>
          <a:p>
            <a:pPr algn="ctr">
              <a:lnSpc>
                <a:spcPct val="80000"/>
              </a:lnSpc>
              <a:buNone/>
            </a:pPr>
            <a:r>
              <a:rPr b="1" lang="ru-RU" sz="4000" spc="-1" strike="noStrike">
                <a:solidFill>
                  <a:srgbClr val="002060"/>
                </a:solidFill>
                <a:latin typeface="Times New Roman"/>
                <a:ea typeface="Tahoma"/>
              </a:rPr>
              <a:t>«Нравственно – патриотическое воспитание дошкольников»</a:t>
            </a:r>
            <a:endParaRPr b="0" lang="ru-RU" sz="4000" spc="-1" strike="noStrike">
              <a:latin typeface="Arial"/>
            </a:endParaRPr>
          </a:p>
          <a:p>
            <a:pPr algn="ctr">
              <a:lnSpc>
                <a:spcPct val="80000"/>
              </a:lnSpc>
              <a:buNone/>
            </a:pPr>
            <a:endParaRPr b="0" lang="ru-RU" sz="4000" spc="-1" strike="noStrike">
              <a:latin typeface="Arial"/>
            </a:endParaRPr>
          </a:p>
        </p:txBody>
      </p:sp>
      <p:sp>
        <p:nvSpPr>
          <p:cNvPr id="44" name="Скругленный прямоугольник 11"/>
          <p:cNvSpPr/>
          <p:nvPr/>
        </p:nvSpPr>
        <p:spPr>
          <a:xfrm>
            <a:off x="1585440" y="2608560"/>
            <a:ext cx="9247320" cy="2810160"/>
          </a:xfrm>
          <a:prstGeom prst="roundRect">
            <a:avLst>
              <a:gd name="adj" fmla="val 7778"/>
            </a:avLst>
          </a:prstGeom>
          <a:noFill/>
          <a:ln>
            <a:solidFill>
              <a:srgbClr val="1f497d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TextBox 25"/>
          <p:cNvSpPr/>
          <p:nvPr/>
        </p:nvSpPr>
        <p:spPr>
          <a:xfrm>
            <a:off x="2663280" y="304200"/>
            <a:ext cx="8169480" cy="100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i="1" lang="ru-RU" sz="2000" spc="-1" strike="noStrike">
                <a:solidFill>
                  <a:srgbClr val="17375e"/>
                </a:solidFill>
                <a:latin typeface="Times New Roman"/>
              </a:rPr>
              <a:t>муниципальное бюджетное дошкольное образовательное учреждение</a:t>
            </a:r>
            <a:br>
              <a:rPr sz="2000"/>
            </a:br>
            <a:r>
              <a:rPr b="1" i="1" lang="ru-RU" sz="2000" spc="-1" strike="noStrike">
                <a:solidFill>
                  <a:srgbClr val="17375e"/>
                </a:solidFill>
                <a:latin typeface="Times New Roman"/>
              </a:rPr>
              <a:t>«Детский сад №59 «Рябинка» комбинированного вида города Белово»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ru-RU" sz="2000" spc="-1" strike="noStrike">
              <a:latin typeface="Arial"/>
            </a:endParaRPr>
          </a:p>
        </p:txBody>
      </p:sp>
      <p:pic>
        <p:nvPicPr>
          <p:cNvPr id="46" name="Picture 2" descr="C:\Users\Sadik\Desktop\год педанога.png"/>
          <p:cNvPicPr/>
          <p:nvPr/>
        </p:nvPicPr>
        <p:blipFill>
          <a:blip r:embed="rId2"/>
          <a:stretch/>
        </p:blipFill>
        <p:spPr>
          <a:xfrm>
            <a:off x="0" y="105840"/>
            <a:ext cx="2586600" cy="2079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11" descr="Фон для презентации моя родина - фото и картинки abrakadabra.fun"/>
          <p:cNvPicPr/>
          <p:nvPr/>
        </p:nvPicPr>
        <p:blipFill>
          <a:blip r:embed="rId1"/>
          <a:srcRect l="34107" t="34570" r="0" b="0"/>
          <a:stretch/>
        </p:blipFill>
        <p:spPr>
          <a:xfrm flipH="1" rot="10800000">
            <a:off x="0" y="0"/>
            <a:ext cx="12293280" cy="6857640"/>
          </a:xfrm>
          <a:prstGeom prst="rect">
            <a:avLst/>
          </a:prstGeom>
          <a:ln w="0">
            <a:noFill/>
          </a:ln>
        </p:spPr>
      </p:pic>
      <p:sp>
        <p:nvSpPr>
          <p:cNvPr id="48" name="Прямоугольник 6"/>
          <p:cNvSpPr/>
          <p:nvPr/>
        </p:nvSpPr>
        <p:spPr>
          <a:xfrm>
            <a:off x="355680" y="193680"/>
            <a:ext cx="10343880" cy="119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49" name="TextBox 9"/>
          <p:cNvSpPr/>
          <p:nvPr/>
        </p:nvSpPr>
        <p:spPr>
          <a:xfrm>
            <a:off x="2586960" y="327240"/>
            <a:ext cx="9309240" cy="623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buNone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</a:rPr>
              <a:t>Актуальность нашей встречи отмечено тем, что в  современной образовательной среде дошкольное образование начинает играть всё большую роль. Оно наполняется новым содержанием, вносятся изменения в требованиях к организации образовательного процесса. Вот уже разработана федеральная образовательная программа дошкольного образования Министерством  просвещения РФ, внесены коррективы в ФГОС ДО.</a:t>
            </a:r>
            <a:endParaRPr b="0" lang="ru-RU" sz="2400" spc="-1" strike="noStrike">
              <a:latin typeface="Arial"/>
            </a:endParaRPr>
          </a:p>
          <a:p>
            <a:pPr algn="just">
              <a:buNone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</a:rPr>
              <a:t>И, в частности, в новом формате образовательного процесса упор делается на патриотизм, а именно на «воспитание и развитие ребенка как «гражданина Российской Федерации», «формирование основ его гражданской и культурной идентичности» и приобщение детей к «духовно-нравственным и социокультурным ценностям российского народа. </a:t>
            </a:r>
            <a:endParaRPr b="0" lang="ru-RU" sz="2400" spc="-1" strike="noStrike">
              <a:solidFill>
                <a:srgbClr val="000000"/>
              </a:solidFill>
              <a:latin typeface="Times New Roman"/>
            </a:endParaRPr>
          </a:p>
          <a:p>
            <a:pPr algn="just">
              <a:buNone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</a:rPr>
              <a:t>А педагог-воспитатель становится ключевой фигурой в реализации новых трендов на практике, именно ему предстоит воспитывать и направлять ребят. </a:t>
            </a:r>
            <a:endParaRPr b="0" lang="ru-RU" sz="2400" spc="-1" strike="noStrike">
              <a:solidFill>
                <a:srgbClr val="000000"/>
              </a:solidFill>
              <a:latin typeface="Times New Roman"/>
            </a:endParaRPr>
          </a:p>
          <a:p>
            <a:pPr algn="just">
              <a:lnSpc>
                <a:spcPct val="80000"/>
              </a:lnSpc>
              <a:buNone/>
            </a:pPr>
            <a:endParaRPr b="0" lang="ru-RU" sz="2400" spc="-1" strike="noStrike">
              <a:latin typeface="Arial"/>
            </a:endParaRPr>
          </a:p>
        </p:txBody>
      </p:sp>
      <p:pic>
        <p:nvPicPr>
          <p:cNvPr id="50" name="Picture 2" descr="C:\Users\Sadik\Desktop\год педанога.png"/>
          <p:cNvPicPr/>
          <p:nvPr/>
        </p:nvPicPr>
        <p:blipFill>
          <a:blip r:embed="rId2"/>
          <a:stretch/>
        </p:blipFill>
        <p:spPr>
          <a:xfrm>
            <a:off x="0" y="105840"/>
            <a:ext cx="2586600" cy="2079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3" descr="Фон для презентации моя родина - фото и картинки abrakadabra.fun"/>
          <p:cNvPicPr/>
          <p:nvPr/>
        </p:nvPicPr>
        <p:blipFill>
          <a:blip r:embed="rId1"/>
          <a:srcRect l="34107" t="34570" r="0" b="0"/>
          <a:stretch/>
        </p:blipFill>
        <p:spPr>
          <a:xfrm flipH="1" rot="10800000">
            <a:off x="0" y="0"/>
            <a:ext cx="12293280" cy="6857640"/>
          </a:xfrm>
          <a:prstGeom prst="rect">
            <a:avLst/>
          </a:prstGeom>
          <a:ln w="0">
            <a:noFill/>
          </a:ln>
        </p:spPr>
      </p:pic>
      <p:sp>
        <p:nvSpPr>
          <p:cNvPr id="52" name="Прямоугольник 2"/>
          <p:cNvSpPr/>
          <p:nvPr/>
        </p:nvSpPr>
        <p:spPr>
          <a:xfrm>
            <a:off x="355680" y="193680"/>
            <a:ext cx="10343880" cy="119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53" name="TextBox 2"/>
          <p:cNvSpPr/>
          <p:nvPr/>
        </p:nvSpPr>
        <p:spPr>
          <a:xfrm>
            <a:off x="2586960" y="327240"/>
            <a:ext cx="9309240" cy="477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buNone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  <a:ea typeface="Tahoma"/>
              </a:rPr>
              <a:t>2023 год</a:t>
            </a:r>
            <a:r>
              <a:rPr b="0" lang="ru-RU" sz="2400" spc="-1" strike="noStrike">
                <a:solidFill>
                  <a:srgbClr val="202124"/>
                </a:solidFill>
                <a:latin typeface="Times New Roman"/>
                <a:ea typeface="Tahoma"/>
              </a:rPr>
              <a:t> </a:t>
            </a:r>
            <a:r>
              <a:rPr b="1" lang="ru-RU" sz="2400" spc="-1" strike="noStrike">
                <a:solidFill>
                  <a:srgbClr val="202124"/>
                </a:solidFill>
                <a:latin typeface="Times New Roman"/>
                <a:ea typeface="Tahoma"/>
              </a:rPr>
              <a:t>Указом Президента России объявлен Годом педагога и наставника</a:t>
            </a:r>
            <a:r>
              <a:rPr b="0" lang="ru-RU" sz="2400" spc="-1" strike="noStrike">
                <a:solidFill>
                  <a:srgbClr val="202124"/>
                </a:solidFill>
                <a:latin typeface="Times New Roman"/>
                <a:ea typeface="Tahoma"/>
              </a:rPr>
              <a:t>, миссия которого – признание особого статуса педагогических работников, в том числе выполняющих наставническую деятельность. Сегодняшнюю встречу мы посвящаем  творчеству </a:t>
            </a:r>
            <a:r>
              <a:rPr b="0" lang="ru-RU" sz="2400" spc="-1" strike="noStrike">
                <a:solidFill>
                  <a:srgbClr val="000000"/>
                </a:solidFill>
                <a:latin typeface="Times New Roman"/>
                <a:ea typeface="Tahoma"/>
              </a:rPr>
              <a:t>Константина Дмитриевича Ушинского, который полностью изменил отечественную педагогическую практику и основал новую науку, ранее неизвестную в России. Именно он одним из первых сказал о роли воспитания и наставничества в профессии учителя. Именно он продвигал идею сохранению национальной культуры и самобытности, </a:t>
            </a:r>
            <a:r>
              <a:rPr b="0" lang="ru-RU" sz="2400" spc="-1" strike="noStrike">
                <a:solidFill>
                  <a:srgbClr val="10243e"/>
                </a:solidFill>
                <a:latin typeface="Times New Roman"/>
                <a:ea typeface="Tahoma"/>
              </a:rPr>
              <a:t>считал, что патриотизм является не только важной задачей воспитания, но и могучим педагогическим средством.</a:t>
            </a:r>
            <a:endParaRPr b="0" lang="ru-RU" sz="2400" spc="-1" strike="noStrike">
              <a:latin typeface="Times New Roman"/>
            </a:endParaRPr>
          </a:p>
          <a:p>
            <a:pPr algn="just">
              <a:lnSpc>
                <a:spcPct val="80000"/>
              </a:lnSpc>
              <a:buNone/>
            </a:pPr>
            <a:endParaRPr b="0" lang="ru-RU" sz="2400" spc="-1" strike="noStrike">
              <a:latin typeface="Arial"/>
            </a:endParaRPr>
          </a:p>
        </p:txBody>
      </p:sp>
      <p:pic>
        <p:nvPicPr>
          <p:cNvPr id="54" name="Picture 4" descr="C:\Users\Sadik\Desktop\год педанога.png"/>
          <p:cNvPicPr/>
          <p:nvPr/>
        </p:nvPicPr>
        <p:blipFill>
          <a:blip r:embed="rId2"/>
          <a:stretch/>
        </p:blipFill>
        <p:spPr>
          <a:xfrm>
            <a:off x="0" y="105840"/>
            <a:ext cx="2586600" cy="2079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11" descr="Фон для презентации моя родина - фото и картинки abrakadabra.fun"/>
          <p:cNvPicPr/>
          <p:nvPr/>
        </p:nvPicPr>
        <p:blipFill>
          <a:blip r:embed="rId1"/>
          <a:srcRect l="34107" t="34570" r="0" b="0"/>
          <a:stretch/>
        </p:blipFill>
        <p:spPr>
          <a:xfrm flipH="1" rot="10800000">
            <a:off x="0" y="0"/>
            <a:ext cx="12293280" cy="6857640"/>
          </a:xfrm>
          <a:prstGeom prst="rect">
            <a:avLst/>
          </a:prstGeom>
          <a:ln w="0">
            <a:noFill/>
          </a:ln>
        </p:spPr>
      </p:pic>
      <p:sp>
        <p:nvSpPr>
          <p:cNvPr id="56" name="Прямоугольник 6"/>
          <p:cNvSpPr/>
          <p:nvPr/>
        </p:nvSpPr>
        <p:spPr>
          <a:xfrm>
            <a:off x="355680" y="193680"/>
            <a:ext cx="10343880" cy="119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57" name="TextBox 9"/>
          <p:cNvSpPr/>
          <p:nvPr/>
        </p:nvSpPr>
        <p:spPr>
          <a:xfrm>
            <a:off x="4883040" y="1482120"/>
            <a:ext cx="6602400" cy="325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80000"/>
              </a:lnSpc>
              <a:buNone/>
            </a:pPr>
            <a:r>
              <a:rPr b="1" lang="ru-RU" sz="3600" spc="-1" strike="noStrike">
                <a:solidFill>
                  <a:srgbClr val="10243e"/>
                </a:solidFill>
                <a:latin typeface="Times New Roman"/>
                <a:ea typeface="Tahoma"/>
              </a:rPr>
              <a:t> </a:t>
            </a:r>
            <a:r>
              <a:rPr b="0" lang="ru-RU" sz="3200" spc="-1" strike="noStrike">
                <a:solidFill>
                  <a:srgbClr val="10243e"/>
                </a:solidFill>
                <a:latin typeface="Times New Roman"/>
                <a:ea typeface="Tahoma"/>
              </a:rPr>
              <a:t>«Как нет человека без самолюбия, так нет человека без любви к Отечеству, и эта любовь дает воспитанию верный ключ к сердцу человека и могущественную опору для борьбы с его дурными природными, личными, семейными и родовыми наклонностями»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58" name="Скругленный прямоугольник 11"/>
          <p:cNvSpPr/>
          <p:nvPr/>
        </p:nvSpPr>
        <p:spPr>
          <a:xfrm>
            <a:off x="4500720" y="760320"/>
            <a:ext cx="7135920" cy="5495760"/>
          </a:xfrm>
          <a:prstGeom prst="roundRect">
            <a:avLst>
              <a:gd name="adj" fmla="val 7778"/>
            </a:avLst>
          </a:prstGeom>
          <a:noFill/>
          <a:ln>
            <a:solidFill>
              <a:srgbClr val="1f497d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TextBox 25"/>
          <p:cNvSpPr/>
          <p:nvPr/>
        </p:nvSpPr>
        <p:spPr>
          <a:xfrm>
            <a:off x="5441400" y="5153760"/>
            <a:ext cx="6044400" cy="69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buNone/>
            </a:pPr>
            <a:r>
              <a:rPr b="0" i="1" lang="ru-RU" sz="2000" spc="-1" strike="noStrike">
                <a:solidFill>
                  <a:srgbClr val="10243e"/>
                </a:solidFill>
                <a:latin typeface="Times New Roman"/>
              </a:rPr>
              <a:t>К.Д. Ушинский</a:t>
            </a:r>
            <a:endParaRPr b="0" lang="ru-RU" sz="200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endParaRPr b="0" lang="ru-RU" sz="2000" spc="-1" strike="noStrike">
              <a:latin typeface="Arial"/>
            </a:endParaRPr>
          </a:p>
        </p:txBody>
      </p:sp>
      <p:pic>
        <p:nvPicPr>
          <p:cNvPr id="60" name="Picture 2" descr="C:\Users\Sadik\Desktop\год педанога.png"/>
          <p:cNvPicPr/>
          <p:nvPr/>
        </p:nvPicPr>
        <p:blipFill>
          <a:blip r:embed="rId2"/>
          <a:stretch/>
        </p:blipFill>
        <p:spPr>
          <a:xfrm>
            <a:off x="0" y="105840"/>
            <a:ext cx="2586600" cy="2079000"/>
          </a:xfrm>
          <a:prstGeom prst="rect">
            <a:avLst/>
          </a:prstGeom>
          <a:ln w="0">
            <a:noFill/>
          </a:ln>
        </p:spPr>
      </p:pic>
      <p:pic>
        <p:nvPicPr>
          <p:cNvPr id="61" name="Picture 2" descr="К.Д.Ушинский (1824-1871) 195 лет со дня рождения » Вятскополянская районная  централизованная библиотечная система"/>
          <p:cNvPicPr/>
          <p:nvPr/>
        </p:nvPicPr>
        <p:blipFill>
          <a:blip r:embed="rId3">
            <a:lum contrast="20000"/>
          </a:blip>
          <a:stretch/>
        </p:blipFill>
        <p:spPr>
          <a:xfrm>
            <a:off x="647280" y="2062800"/>
            <a:ext cx="3606840" cy="4499640"/>
          </a:xfrm>
          <a:prstGeom prst="rect">
            <a:avLst/>
          </a:prstGeom>
          <a:ln w="0">
            <a:noFill/>
          </a:ln>
          <a:effectLst>
            <a:softEdge rad="112680"/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5" descr="Фон для презентации моя родина - фото и картинки abrakadabra.fun"/>
          <p:cNvPicPr/>
          <p:nvPr/>
        </p:nvPicPr>
        <p:blipFill>
          <a:blip r:embed="rId1"/>
          <a:srcRect l="34107" t="34570" r="0" b="0"/>
          <a:stretch/>
        </p:blipFill>
        <p:spPr>
          <a:xfrm flipH="1" rot="10800000">
            <a:off x="0" y="0"/>
            <a:ext cx="12293280" cy="6857640"/>
          </a:xfrm>
          <a:prstGeom prst="rect">
            <a:avLst/>
          </a:prstGeom>
          <a:ln w="0">
            <a:noFill/>
          </a:ln>
        </p:spPr>
      </p:pic>
      <p:sp>
        <p:nvSpPr>
          <p:cNvPr id="63" name="Прямоугольник 3"/>
          <p:cNvSpPr/>
          <p:nvPr/>
        </p:nvSpPr>
        <p:spPr>
          <a:xfrm>
            <a:off x="355680" y="193680"/>
            <a:ext cx="10343880" cy="119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64" name="TextBox 3"/>
          <p:cNvSpPr/>
          <p:nvPr/>
        </p:nvSpPr>
        <p:spPr>
          <a:xfrm>
            <a:off x="2586960" y="327240"/>
            <a:ext cx="9309240" cy="550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buNone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</a:rPr>
              <a:t>Сегодня перед педагогами стоит ряд вопросов:</a:t>
            </a:r>
            <a:endParaRPr b="0" lang="ru-RU" sz="2400" spc="-1" strike="noStrike">
              <a:latin typeface="Arial"/>
            </a:endParaRPr>
          </a:p>
          <a:p>
            <a:pPr algn="just">
              <a:buNone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</a:rPr>
              <a:t>На какие практические инновационные или традиционные методики нравственно-патриотического направления обратить внимание воспитателям, чтобы отвечать запросам современных дошкольников.</a:t>
            </a:r>
            <a:endParaRPr b="0" lang="ru-RU" sz="2400" spc="-1" strike="noStrike">
              <a:latin typeface="Arial"/>
            </a:endParaRPr>
          </a:p>
          <a:p>
            <a:pPr algn="just">
              <a:buNone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</a:rPr>
              <a:t>Как выстроить взаимодействие с ними в организации образовательного процесса? Что предложить родителям в качестве практической деятельности в рамках формирования гражданско – патриотических ценностей у детей.</a:t>
            </a:r>
            <a:endParaRPr b="0" lang="ru-RU" sz="2400" spc="-1" strike="noStrike">
              <a:latin typeface="Arial"/>
            </a:endParaRPr>
          </a:p>
          <a:p>
            <a:pPr algn="just">
              <a:buNone/>
            </a:pPr>
            <a:r>
              <a:rPr b="0" lang="ru-RU" sz="2400" spc="-1" strike="noStrike">
                <a:solidFill>
                  <a:srgbClr val="000000"/>
                </a:solidFill>
                <a:latin typeface="Times New Roman"/>
              </a:rPr>
              <a:t>На эти вопросы постараются ответить сегодня педагоги дошкольных учреждений пгт Бачатского – участники заседания методического объединения (список участников на экране) </a:t>
            </a:r>
            <a:endParaRPr b="0" lang="ru-RU" sz="2400" spc="-1" strike="noStrike">
              <a:latin typeface="Arial"/>
            </a:endParaRPr>
          </a:p>
          <a:p>
            <a:pPr algn="just">
              <a:buNone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</a:rPr>
              <a:t>Они представят нашему вниманию методические разработки, дидактические пособия. Лучшие работы пополнят методическую копилку МО, будут размещены на сайте дошкольных учреждений.</a:t>
            </a:r>
            <a:endParaRPr b="0" lang="ru-RU" sz="2400" spc="-1" strike="noStrike">
              <a:latin typeface="Arial"/>
            </a:endParaRPr>
          </a:p>
          <a:p>
            <a:pPr algn="just">
              <a:lnSpc>
                <a:spcPct val="80000"/>
              </a:lnSpc>
              <a:buNone/>
            </a:pPr>
            <a:endParaRPr b="0" lang="ru-RU" sz="2400" spc="-1" strike="noStrike">
              <a:latin typeface="Arial"/>
            </a:endParaRPr>
          </a:p>
        </p:txBody>
      </p:sp>
      <p:pic>
        <p:nvPicPr>
          <p:cNvPr id="65" name="Picture 6" descr="C:\Users\Sadik\Desktop\год педанога.png"/>
          <p:cNvPicPr/>
          <p:nvPr/>
        </p:nvPicPr>
        <p:blipFill>
          <a:blip r:embed="rId2"/>
          <a:stretch/>
        </p:blipFill>
        <p:spPr>
          <a:xfrm>
            <a:off x="0" y="105840"/>
            <a:ext cx="2586600" cy="2079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7" descr="Фон для презентации моя родина - фото и картинки abrakadabra.fun"/>
          <p:cNvPicPr/>
          <p:nvPr/>
        </p:nvPicPr>
        <p:blipFill>
          <a:blip r:embed="rId1"/>
          <a:srcRect l="34107" t="34570" r="0" b="0"/>
          <a:stretch/>
        </p:blipFill>
        <p:spPr>
          <a:xfrm flipH="1" rot="10800000">
            <a:off x="0" y="0"/>
            <a:ext cx="12293280" cy="6857640"/>
          </a:xfrm>
          <a:prstGeom prst="rect">
            <a:avLst/>
          </a:prstGeom>
          <a:ln w="0">
            <a:noFill/>
          </a:ln>
        </p:spPr>
      </p:pic>
      <p:sp>
        <p:nvSpPr>
          <p:cNvPr id="67" name="Прямоугольник 4"/>
          <p:cNvSpPr/>
          <p:nvPr/>
        </p:nvSpPr>
        <p:spPr>
          <a:xfrm>
            <a:off x="355680" y="193680"/>
            <a:ext cx="10343880" cy="119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68" name="TextBox 4"/>
          <p:cNvSpPr/>
          <p:nvPr/>
        </p:nvSpPr>
        <p:spPr>
          <a:xfrm>
            <a:off x="2586960" y="327240"/>
            <a:ext cx="9309240" cy="623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457200" indent="-457200" algn="just">
              <a:lnSpc>
                <a:spcPct val="100000"/>
              </a:lnSpc>
              <a:buClr>
                <a:srgbClr val="10243e"/>
              </a:buClr>
              <a:buFont typeface="Calibri"/>
              <a:buAutoNum type="arabicPeriod"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</a:rPr>
              <a:t>Мамонтова Ольга Николаевна, воспитатель МБДОУ детский сад № 59 города Белово. Работа – </a:t>
            </a:r>
            <a:r>
              <a:rPr b="1" lang="ru-RU" sz="2400" spc="-1" strike="noStrike">
                <a:solidFill>
                  <a:srgbClr val="10243e"/>
                </a:solidFill>
                <a:latin typeface="Times New Roman"/>
              </a:rPr>
              <a:t>Альбом дидактических игр «Для будущих защитников Отечества»</a:t>
            </a:r>
            <a:endParaRPr b="0" lang="ru-RU" sz="2400" spc="-1" strike="noStrike"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10243e"/>
              </a:buClr>
              <a:buFont typeface="Calibri"/>
              <a:buAutoNum type="arabicPeriod"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</a:rPr>
              <a:t>Власова Ольга Викторовна, Логунова Елена Алексеевна, воспитатели МБДОУ детский сад № 58 города Белово. Работа – </a:t>
            </a:r>
            <a:r>
              <a:rPr b="1" lang="ru-RU" sz="2400" spc="-1" strike="noStrike">
                <a:solidFill>
                  <a:srgbClr val="10243e"/>
                </a:solidFill>
                <a:latin typeface="Times New Roman"/>
              </a:rPr>
              <a:t>Лепбук «Россия – мой край родной»</a:t>
            </a:r>
            <a:endParaRPr b="0" lang="ru-RU" sz="2400" spc="-1" strike="noStrike"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10243e"/>
              </a:buClr>
              <a:buFont typeface="Calibri"/>
              <a:buAutoNum type="arabicPeriod"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</a:rPr>
              <a:t>Филиппова Мария Александровна, воспитатель МБДОУ детский сад № 56 города Белово. Работа – </a:t>
            </a:r>
            <a:r>
              <a:rPr b="1" lang="ru-RU" sz="2400" spc="-1" strike="noStrike">
                <a:solidFill>
                  <a:srgbClr val="10243e"/>
                </a:solidFill>
                <a:latin typeface="Times New Roman"/>
              </a:rPr>
              <a:t>Румбокс «Нет в мире краше Родины нашей»</a:t>
            </a:r>
            <a:endParaRPr b="0" lang="ru-RU" sz="2400" spc="-1" strike="noStrike"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10243e"/>
              </a:buClr>
              <a:buFont typeface="Calibri"/>
              <a:buAutoNum type="arabicPeriod"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</a:rPr>
              <a:t>Васильева Светлана Анатольевна, воспитатель МБДОУ детский сад № 62 города Белово. Работа – </a:t>
            </a:r>
            <a:r>
              <a:rPr b="1" lang="ru-RU" sz="2400" spc="-1" strike="noStrike">
                <a:solidFill>
                  <a:srgbClr val="10243e"/>
                </a:solidFill>
                <a:latin typeface="Times New Roman"/>
              </a:rPr>
              <a:t>Лепбук «Городецкая роспись»</a:t>
            </a:r>
            <a:endParaRPr b="0" lang="ru-RU" sz="2400" spc="-1" strike="noStrike"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10243e"/>
              </a:buClr>
              <a:buFont typeface="Calibri"/>
              <a:buAutoNum type="arabicPeriod"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</a:rPr>
              <a:t>Иванова Ирина Павловна, Постникова Ольга Ивановна, воспитатели МБДОУ детский сад № 62 города Белово. </a:t>
            </a:r>
            <a:r>
              <a:rPr b="1" lang="ru-RU" sz="2400" spc="-1" strike="noStrike">
                <a:solidFill>
                  <a:srgbClr val="10243e"/>
                </a:solidFill>
                <a:latin typeface="Times New Roman"/>
              </a:rPr>
              <a:t>Работа – Лепбук «Русская изба»</a:t>
            </a:r>
            <a:endParaRPr b="0" lang="ru-RU" sz="2400" spc="-1" strike="noStrike"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10243e"/>
              </a:buClr>
              <a:buFont typeface="Calibri"/>
              <a:buAutoNum type="arabicPeriod"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</a:rPr>
              <a:t>Рудяга Алена Яновна, воспитатель МБДОУ детский сад № 59 города Белово. Работа – </a:t>
            </a:r>
            <a:r>
              <a:rPr b="1" lang="ru-RU" sz="2400" spc="-1" strike="noStrike">
                <a:solidFill>
                  <a:srgbClr val="10243e"/>
                </a:solidFill>
                <a:latin typeface="Times New Roman"/>
              </a:rPr>
              <a:t>Альбом «Наша Родина - Россия»</a:t>
            </a:r>
            <a:endParaRPr b="0" lang="ru-RU" sz="2400" spc="-1" strike="noStrike">
              <a:latin typeface="Arial"/>
            </a:endParaRPr>
          </a:p>
          <a:p>
            <a:pPr algn="just">
              <a:lnSpc>
                <a:spcPct val="80000"/>
              </a:lnSpc>
              <a:buNone/>
            </a:pPr>
            <a:endParaRPr b="0" lang="ru-RU" sz="2400" spc="-1" strike="noStrike">
              <a:latin typeface="Arial"/>
            </a:endParaRPr>
          </a:p>
        </p:txBody>
      </p:sp>
      <p:pic>
        <p:nvPicPr>
          <p:cNvPr id="69" name="Picture 8" descr="C:\Users\Sadik\Desktop\год педанога.png"/>
          <p:cNvPicPr/>
          <p:nvPr/>
        </p:nvPicPr>
        <p:blipFill>
          <a:blip r:embed="rId2"/>
          <a:stretch/>
        </p:blipFill>
        <p:spPr>
          <a:xfrm>
            <a:off x="0" y="105840"/>
            <a:ext cx="2586600" cy="2079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11" descr="Фон для презентации моя родина - фото и картинки abrakadabra.fun"/>
          <p:cNvPicPr/>
          <p:nvPr/>
        </p:nvPicPr>
        <p:blipFill>
          <a:blip r:embed="rId1"/>
          <a:srcRect l="34107" t="34570" r="0" b="0"/>
          <a:stretch/>
        </p:blipFill>
        <p:spPr>
          <a:xfrm flipH="1" rot="10800000">
            <a:off x="0" y="0"/>
            <a:ext cx="12293280" cy="6857640"/>
          </a:xfrm>
          <a:prstGeom prst="rect">
            <a:avLst/>
          </a:prstGeom>
          <a:ln w="0">
            <a:noFill/>
          </a:ln>
        </p:spPr>
      </p:pic>
      <p:sp>
        <p:nvSpPr>
          <p:cNvPr id="71" name="Прямоугольник 6"/>
          <p:cNvSpPr/>
          <p:nvPr/>
        </p:nvSpPr>
        <p:spPr>
          <a:xfrm>
            <a:off x="355680" y="193680"/>
            <a:ext cx="10343880" cy="119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72" name="TextBox 9"/>
          <p:cNvSpPr/>
          <p:nvPr/>
        </p:nvSpPr>
        <p:spPr>
          <a:xfrm>
            <a:off x="900000" y="1980000"/>
            <a:ext cx="10440000" cy="425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80000"/>
              </a:lnSpc>
              <a:buNone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  <a:ea typeface="Tahoma"/>
              </a:rPr>
              <a:t> </a:t>
            </a:r>
            <a:r>
              <a:rPr b="1" lang="ru-RU" sz="2400" spc="-1" strike="noStrike">
                <a:solidFill>
                  <a:srgbClr val="10243e"/>
                </a:solidFill>
                <a:latin typeface="Times New Roman"/>
                <a:ea typeface="Tahoma"/>
              </a:rPr>
              <a:t>200 лет</a:t>
            </a:r>
            <a:r>
              <a:rPr b="0" lang="ru-RU" sz="2400" spc="-1" strike="noStrike">
                <a:solidFill>
                  <a:srgbClr val="10243e"/>
                </a:solidFill>
                <a:latin typeface="Times New Roman"/>
                <a:ea typeface="Tahoma"/>
              </a:rPr>
              <a:t> </a:t>
            </a:r>
            <a:endParaRPr b="0" lang="ru-RU" sz="2400" spc="-1" strike="noStrike">
              <a:latin typeface="Arial"/>
            </a:endParaRPr>
          </a:p>
          <a:p>
            <a:pPr algn="just">
              <a:lnSpc>
                <a:spcPct val="80000"/>
              </a:lnSpc>
              <a:buNone/>
            </a:pPr>
            <a:endParaRPr b="0" lang="ru-RU" sz="2400" spc="-1" strike="noStrike">
              <a:latin typeface="Arial"/>
            </a:endParaRPr>
          </a:p>
          <a:p>
            <a:pPr algn="just">
              <a:lnSpc>
                <a:spcPct val="80000"/>
              </a:lnSpc>
              <a:buNone/>
            </a:pPr>
            <a:endParaRPr b="0" lang="ru-RU" sz="2400" spc="-1" strike="noStrike">
              <a:latin typeface="Arial"/>
            </a:endParaRPr>
          </a:p>
          <a:p>
            <a:pPr algn="just">
              <a:buNone/>
            </a:pPr>
            <a:r>
              <a:rPr b="0" lang="ru-RU" sz="2400" spc="-1" strike="noStrike">
                <a:solidFill>
                  <a:srgbClr val="10243e"/>
                </a:solidFill>
                <a:latin typeface="Times New Roman"/>
                <a:ea typeface="Tahoma"/>
              </a:rPr>
              <a:t>Имя Константина Дмитриевича Ушинского как педагога-мыслителя, теоретика народной школы, называют национальным воспитателем, народным педагогом, родным учителем, педагогом наставником. Все эти эпитеты, добавляемые к его имени, не являются преувеличениями, свойственными многим юбилейным статьям. Он действительно был и остается самым выдающимся среди русских педагогов, внесшим ценнейший вклад в научную разработку теоретических проблем воспитания. Достаточно обратиться к его произведениям для детей, чтобы понять, что его сердце глубоко наполнено мудростью </a:t>
            </a:r>
            <a:endParaRPr b="0" lang="ru-RU" sz="2400" spc="-1" strike="noStrike">
              <a:latin typeface="Arial"/>
            </a:endParaRPr>
          </a:p>
        </p:txBody>
      </p:sp>
      <p:pic>
        <p:nvPicPr>
          <p:cNvPr id="73" name="Picture 2" descr="C:\Users\Sadik\Desktop\год педанога.png"/>
          <p:cNvPicPr/>
          <p:nvPr/>
        </p:nvPicPr>
        <p:blipFill>
          <a:blip r:embed="rId2"/>
          <a:stretch/>
        </p:blipFill>
        <p:spPr>
          <a:xfrm>
            <a:off x="0" y="105840"/>
            <a:ext cx="2586600" cy="2079000"/>
          </a:xfrm>
          <a:prstGeom prst="rect">
            <a:avLst/>
          </a:prstGeom>
          <a:ln w="0">
            <a:noFill/>
          </a:ln>
        </p:spPr>
      </p:pic>
      <p:pic>
        <p:nvPicPr>
          <p:cNvPr id="74" name="Picture 2" descr="К.Д.Ушинский (1824-1871) 195 лет со дня рождения » Вятскополянская районная  централизованная библиотечная система"/>
          <p:cNvPicPr/>
          <p:nvPr/>
        </p:nvPicPr>
        <p:blipFill>
          <a:blip r:embed="rId3">
            <a:lum contrast="20000"/>
          </a:blip>
          <a:stretch/>
        </p:blipFill>
        <p:spPr>
          <a:xfrm flipH="1">
            <a:off x="10172160" y="180000"/>
            <a:ext cx="2019960" cy="2520000"/>
          </a:xfrm>
          <a:prstGeom prst="rect">
            <a:avLst/>
          </a:prstGeom>
          <a:ln w="0">
            <a:noFill/>
          </a:ln>
          <a:effectLst>
            <a:softEdge rad="112680"/>
          </a:effectLst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Picture 11" descr="Фон для презентации моя родина - фото и картинки abrakadabra.fun"/>
          <p:cNvPicPr/>
          <p:nvPr/>
        </p:nvPicPr>
        <p:blipFill>
          <a:blip r:embed="rId1"/>
          <a:srcRect l="34107" t="34570" r="0" b="0"/>
          <a:stretch/>
        </p:blipFill>
        <p:spPr>
          <a:xfrm flipH="1" rot="10800000">
            <a:off x="0" y="0"/>
            <a:ext cx="12293280" cy="6857640"/>
          </a:xfrm>
          <a:prstGeom prst="rect">
            <a:avLst/>
          </a:prstGeom>
          <a:ln w="0">
            <a:noFill/>
          </a:ln>
        </p:spPr>
      </p:pic>
      <p:sp>
        <p:nvSpPr>
          <p:cNvPr id="76" name="Прямоугольник 6"/>
          <p:cNvSpPr/>
          <p:nvPr/>
        </p:nvSpPr>
        <p:spPr>
          <a:xfrm>
            <a:off x="3253320" y="193680"/>
            <a:ext cx="7445880" cy="119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  <a:p>
            <a:pPr>
              <a:lnSpc>
                <a:spcPct val="80000"/>
              </a:lnSpc>
              <a:buNone/>
            </a:pPr>
            <a:endParaRPr b="0" lang="ru-RU" sz="2800" spc="-1" strike="noStrike">
              <a:latin typeface="Arial"/>
            </a:endParaRPr>
          </a:p>
        </p:txBody>
      </p:sp>
      <p:sp>
        <p:nvSpPr>
          <p:cNvPr id="77" name="TextBox 9"/>
          <p:cNvSpPr/>
          <p:nvPr/>
        </p:nvSpPr>
        <p:spPr>
          <a:xfrm>
            <a:off x="654480" y="2772000"/>
            <a:ext cx="6102000" cy="278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457200" indent="-45720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rgbClr val="10243e"/>
                </a:solidFill>
                <a:latin typeface="Times New Roman"/>
              </a:rPr>
              <a:t>Народная мудрость</a:t>
            </a:r>
            <a:endParaRPr b="0" lang="ru-RU" sz="2800" spc="-1" strike="noStrike">
              <a:latin typeface="Arial"/>
            </a:endParaRPr>
          </a:p>
          <a:p>
            <a:pPr marL="182520" indent="-45720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10243e"/>
                </a:solidFill>
                <a:latin typeface="Times New Roman"/>
              </a:rPr>
              <a:t>«То, что я хочу познать – это яблоня,</a:t>
            </a:r>
            <a:endParaRPr b="0" lang="ru-RU" sz="2400" spc="-1" strike="noStrike">
              <a:latin typeface="Arial"/>
            </a:endParaRPr>
          </a:p>
          <a:p>
            <a:pPr marL="182520" indent="-45720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10243e"/>
                </a:solidFill>
                <a:latin typeface="Times New Roman"/>
              </a:rPr>
              <a:t>То, что я познаю – это ветвь яблони, </a:t>
            </a:r>
            <a:endParaRPr b="0" lang="ru-RU" sz="2400" spc="-1" strike="noStrike">
              <a:latin typeface="Arial"/>
            </a:endParaRPr>
          </a:p>
          <a:p>
            <a:pPr marL="182520" indent="-45720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10243e"/>
                </a:solidFill>
                <a:latin typeface="Times New Roman"/>
              </a:rPr>
              <a:t>То, что ч передам ученику – это яблоко,</a:t>
            </a:r>
            <a:endParaRPr b="0" lang="ru-RU" sz="2400" spc="-1" strike="noStrike">
              <a:latin typeface="Arial"/>
            </a:endParaRPr>
          </a:p>
          <a:p>
            <a:pPr marL="182520" indent="-45720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10243e"/>
                </a:solidFill>
                <a:latin typeface="Times New Roman"/>
              </a:rPr>
              <a:t>То, что он возьмет от меня – это семечко.</a:t>
            </a:r>
            <a:endParaRPr b="0" lang="ru-RU" sz="2400" spc="-1" strike="noStrike">
              <a:latin typeface="Arial"/>
            </a:endParaRPr>
          </a:p>
          <a:p>
            <a:pPr marL="182520" indent="-45720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2400" spc="-1" strike="noStrike">
                <a:solidFill>
                  <a:srgbClr val="10243e"/>
                </a:solidFill>
                <a:latin typeface="Times New Roman"/>
              </a:rPr>
              <a:t>А из семечка может вырасти  яблоня!!!»</a:t>
            </a:r>
            <a:endParaRPr b="0" lang="ru-RU" sz="2400" spc="-1" strike="noStrike">
              <a:latin typeface="Arial"/>
            </a:endParaRPr>
          </a:p>
          <a:p>
            <a:pPr marL="457200" indent="-457200" algn="ctr">
              <a:lnSpc>
                <a:spcPct val="80000"/>
              </a:lnSpc>
              <a:buNone/>
              <a:tabLst>
                <a:tab algn="l" pos="0"/>
              </a:tabLst>
            </a:pPr>
            <a:endParaRPr b="0" lang="ru-RU" sz="3600" spc="-1" strike="noStrike">
              <a:latin typeface="Arial"/>
            </a:endParaRPr>
          </a:p>
        </p:txBody>
      </p:sp>
      <p:sp>
        <p:nvSpPr>
          <p:cNvPr id="78" name="Скругленный прямоугольник 11"/>
          <p:cNvSpPr/>
          <p:nvPr/>
        </p:nvSpPr>
        <p:spPr>
          <a:xfrm>
            <a:off x="622800" y="2425680"/>
            <a:ext cx="6345720" cy="3569400"/>
          </a:xfrm>
          <a:prstGeom prst="roundRect">
            <a:avLst>
              <a:gd name="adj" fmla="val 7778"/>
            </a:avLst>
          </a:prstGeom>
          <a:noFill/>
          <a:ln>
            <a:solidFill>
              <a:srgbClr val="1f497d">
                <a:lumMod val="75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79" name="Picture 2" descr="C:\Users\Sadik\Desktop\год педанога.png"/>
          <p:cNvPicPr/>
          <p:nvPr/>
        </p:nvPicPr>
        <p:blipFill>
          <a:blip r:embed="rId2"/>
          <a:stretch/>
        </p:blipFill>
        <p:spPr>
          <a:xfrm>
            <a:off x="0" y="105840"/>
            <a:ext cx="2586600" cy="2079000"/>
          </a:xfrm>
          <a:prstGeom prst="rect">
            <a:avLst/>
          </a:prstGeom>
          <a:ln w="0">
            <a:noFill/>
          </a:ln>
        </p:spPr>
      </p:pic>
      <p:pic>
        <p:nvPicPr>
          <p:cNvPr id="80" name="Рисунок 8" descr="Яблоня Изображения – скачать бесплатно на Freepik"/>
          <p:cNvPicPr/>
          <p:nvPr/>
        </p:nvPicPr>
        <p:blipFill>
          <a:blip r:embed="rId3"/>
          <a:stretch/>
        </p:blipFill>
        <p:spPr>
          <a:xfrm>
            <a:off x="6545160" y="105840"/>
            <a:ext cx="5476320" cy="6506640"/>
          </a:xfrm>
          <a:prstGeom prst="rect">
            <a:avLst/>
          </a:prstGeom>
          <a:ln w="9525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9691</TotalTime>
  <Application>LibreOffice/7.3.6.2$Linux_X86_64 LibreOffice_project/30$Build-2</Application>
  <AppVersion>15.0000</AppVersion>
  <Words>260</Words>
  <Paragraphs>25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2019-04-02T07:58:05Z</dcterms:created>
  <dc:creator>Microsoft Office User</dc:creator>
  <dc:description/>
  <dc:language>ru-RU</dc:language>
  <cp:lastModifiedBy/>
  <cp:lastPrinted>2022-06-08T07:22:23Z</cp:lastPrinted>
  <dcterms:modified xsi:type="dcterms:W3CDTF">2024-10-04T11:23:16Z</dcterms:modified>
  <cp:revision>1373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Произвольный</vt:lpwstr>
  </property>
  <property fmtid="{D5CDD505-2E9C-101B-9397-08002B2CF9AE}" pid="3" name="Slides">
    <vt:i4>5</vt:i4>
  </property>
</Properties>
</file>